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306" r:id="rId4"/>
    <p:sldId id="328" r:id="rId5"/>
    <p:sldId id="351" r:id="rId6"/>
    <p:sldId id="346" r:id="rId7"/>
    <p:sldId id="347" r:id="rId8"/>
    <p:sldId id="348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9" r:id="rId23"/>
    <p:sldId id="350" r:id="rId24"/>
    <p:sldId id="301" r:id="rId25"/>
  </p:sldIdLst>
  <p:sldSz cx="9906000" cy="6858000" type="A4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00000"/>
    <a:srgbClr val="C6C6BC"/>
    <a:srgbClr val="EAEAEA"/>
    <a:srgbClr val="DDDDDD"/>
    <a:srgbClr val="0B0138"/>
    <a:srgbClr val="74A5CD"/>
    <a:srgbClr val="66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 snapToGrid="0">
      <p:cViewPr varScale="1">
        <p:scale>
          <a:sx n="109" d="100"/>
          <a:sy n="109" d="100"/>
        </p:scale>
        <p:origin x="1416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618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6261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0378" y="0"/>
            <a:ext cx="4276260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19674"/>
            <a:ext cx="4276261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0378" y="6419674"/>
            <a:ext cx="4276260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593729-8188-4080-984E-8FF280C9CF6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95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649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90" y="0"/>
            <a:ext cx="4301648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28638"/>
            <a:ext cx="370998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342" y="3247956"/>
            <a:ext cx="7279957" cy="302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19674"/>
            <a:ext cx="4301649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90" y="6419674"/>
            <a:ext cx="4301648" cy="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F191523-C726-4EAC-83CF-ACC3E8DBA0A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1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1BEBD-9D1B-47A5-9BCE-39086ACD85F2}" type="slidenum">
              <a:rPr lang="nb-NO" smtClean="0"/>
              <a:pPr/>
              <a:t>1</a:t>
            </a:fld>
            <a:endParaRPr lang="nb-NO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36715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03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26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46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13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593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30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3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19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47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81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39825" y="1187450"/>
            <a:ext cx="4506913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7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  <a:defRPr/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  <a:defRPr/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6" name="Picture 22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039813" y="823913"/>
            <a:ext cx="143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500" b="1">
                <a:latin typeface="Times New Roman" pitchFamily="18" charset="0"/>
              </a:rPr>
              <a:t>Nordberg skole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0275" y="62976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A580-1CE8-4E90-8BD6-4D8BD1C1C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7280275" y="58674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9309-F52C-4955-9322-CB4C57079B4D}" type="datetime1">
              <a:rPr lang="en-US" smtClean="0"/>
              <a:t>9/7/2017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135D-E8A3-4DDF-89A3-C93E449710F8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6280-7D5F-4CBD-93DD-855C98E86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E795-D1D5-40C0-8A83-31E3B065FEE7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AD27-3783-468E-AC84-20D36525F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049338" y="2197100"/>
            <a:ext cx="8393112" cy="36703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F958-CF08-4943-B7CB-9A58BA66EA30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EBE6-030F-4454-97CC-ED5486A24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_barneskol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5" b="4790"/>
          <a:stretch/>
        </p:blipFill>
        <p:spPr>
          <a:xfrm>
            <a:off x="-13848" y="1465263"/>
            <a:ext cx="9919848" cy="5392739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3848" y="1463512"/>
            <a:ext cx="9941139" cy="5394488"/>
          </a:xfrm>
          <a:prstGeom prst="rect">
            <a:avLst/>
          </a:prstGeom>
          <a:gradFill>
            <a:gsLst>
              <a:gs pos="31000">
                <a:schemeClr val="tx2">
                  <a:alpha val="65000"/>
                </a:schemeClr>
              </a:gs>
              <a:gs pos="75000">
                <a:schemeClr val="accent1">
                  <a:alpha val="59000"/>
                </a:schemeClr>
              </a:gs>
            </a:gsLst>
            <a:lin ang="1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167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052024" y="3909053"/>
            <a:ext cx="8407692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0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52024" y="4899371"/>
            <a:ext cx="841152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17" baseline="0">
                <a:solidFill>
                  <a:schemeClr val="bg1"/>
                </a:solidFill>
              </a:defRPr>
            </a:lvl1pPr>
            <a:lvl2pPr marL="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8607854" y="932201"/>
            <a:ext cx="857880" cy="323964"/>
          </a:xfrm>
          <a:prstGeom prst="rect">
            <a:avLst/>
          </a:prstGeom>
        </p:spPr>
        <p:txBody>
          <a:bodyPr vert="horz" lIns="74295" tIns="37148" rIns="0" bIns="37148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75" smtClean="0">
                <a:solidFill>
                  <a:schemeClr val="bg2">
                    <a:lumMod val="50000"/>
                  </a:schemeClr>
                </a:solidFill>
              </a:rPr>
              <a:pPr algn="r"/>
              <a:t>07.09.2017</a:t>
            </a:fld>
            <a:endParaRPr lang="nb-NO" sz="975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52024" y="796428"/>
            <a:ext cx="6865305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137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5" name="Rectangle 11"/>
          <p:cNvSpPr>
            <a:spLocks noChangeAspect="1" noChangeArrowheads="1"/>
          </p:cNvSpPr>
          <p:nvPr userDrawn="1"/>
        </p:nvSpPr>
        <p:spPr bwMode="auto">
          <a:xfrm>
            <a:off x="-13848" y="1249109"/>
            <a:ext cx="9919848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462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1044775" y="1249108"/>
            <a:ext cx="8420958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95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8" y="5813581"/>
            <a:ext cx="9937448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2194" y="-21163"/>
            <a:ext cx="84201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977184" y="6501342"/>
            <a:ext cx="6174171" cy="144572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1042194" y="1598085"/>
            <a:ext cx="8423540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" y="6375364"/>
            <a:ext cx="793295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0A04-FE49-46BD-89CE-49C4E3BFAA82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1619-106B-4764-B837-60C4680DA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98DC-F7B3-4527-96D4-0570D013C2B7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F4F8-8CB5-4640-B4EC-790D7029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8679-5E65-4EC9-B5E7-E63E74D41ACF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3086-E67A-489A-9295-234EC5E80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3956-38F7-430D-8F35-3B38483429A1}" type="datetime1">
              <a:rPr lang="en-US" smtClean="0"/>
              <a:t>9/7/2017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BCF2-F527-4C11-968E-C261E3E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CA25-A892-44EB-8205-ED17ADC8EB18}" type="datetime1">
              <a:rPr lang="en-US" smtClean="0"/>
              <a:t>9/7/2017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C2D3-96A6-44B6-B8E3-BCB96DE1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D0A8-C24C-4383-9941-9E002248BE5F}" type="datetime1">
              <a:rPr lang="en-US" smtClean="0"/>
              <a:t>9/7/2017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2E2B-E344-4595-B0A8-A0657840D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7DEA4-2A10-4823-9448-FFBDA6B92084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12D-E01D-4DDD-A965-7D6BCB27E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4591-6915-401F-AAB3-8DDEBBBB373E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EB44-AC24-4EA4-BC7A-6E1B9DA44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A2C1BD76-BE1D-493B-87B9-4CB2D92952B4}" type="datetime1">
              <a:rPr lang="en-US" smtClean="0"/>
              <a:t>9/7/2017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81863" y="58674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8C1D5C45-F4CA-4F46-975A-388B8053C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4000" y="5900738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3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  <a:defRPr/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2058" name="Picture 24" descr="BYVPEN-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1039813" y="823913"/>
            <a:ext cx="143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500" b="1">
                <a:latin typeface="Times New Roman" pitchFamily="18" charset="0"/>
              </a:rPr>
              <a:t>Nordberg skole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87" r:id="rId13"/>
    <p:sldLayoutId id="2147483688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obbeombudet@oslo.kommune.n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ullmobbing.n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hyperlink" Target="https://lovdata.no/dokument/NL/lov/1998-07-17-61#KAPITTEL_11" TargetMode="External"/><Relationship Id="rId4" Type="http://schemas.openxmlformats.org/officeDocument/2006/relationships/hyperlink" Target="https://www.oslo.kommune.no/skole-og-utdanning/elevenes-velferd/mobbing-i-skolen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anning.no/" TargetMode="External"/><Relationship Id="rId2" Type="http://schemas.openxmlformats.org/officeDocument/2006/relationships/hyperlink" Target="http://www.vilbli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ordnaopptak.no/" TargetMode="External"/><Relationship Id="rId5" Type="http://schemas.openxmlformats.org/officeDocument/2006/relationships/hyperlink" Target="http://www.nhoung.no/" TargetMode="External"/><Relationship Id="rId4" Type="http://schemas.openxmlformats.org/officeDocument/2006/relationships/hyperlink" Target="http://www.velgriktig.n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1471246"/>
          </a:xfrm>
        </p:spPr>
        <p:txBody>
          <a:bodyPr/>
          <a:lstStyle/>
          <a:p>
            <a:pPr algn="ctr"/>
            <a:r>
              <a:rPr lang="nb-NO" sz="2400" dirty="0" smtClean="0"/>
              <a:t>Velkommen til foreldremøte for 10. trinn </a:t>
            </a:r>
            <a:br>
              <a:rPr lang="nb-NO" sz="2400" dirty="0" smtClean="0"/>
            </a:br>
            <a:r>
              <a:rPr lang="nb-NO" sz="2400" dirty="0" smtClean="0"/>
              <a:t>på </a:t>
            </a:r>
            <a:br>
              <a:rPr lang="nb-NO" sz="2400" dirty="0" smtClean="0"/>
            </a:br>
            <a:r>
              <a:rPr lang="nb-NO" sz="2400" dirty="0" smtClean="0"/>
              <a:t>Nordberg skole</a:t>
            </a:r>
            <a:br>
              <a:rPr lang="nb-NO" sz="2400" dirty="0" smtClean="0"/>
            </a:br>
            <a:endParaRPr lang="nb-NO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5050" y="2417885"/>
            <a:ext cx="8190890" cy="1134207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  <a:p>
            <a:pPr algn="ctr">
              <a:spcBef>
                <a:spcPct val="0"/>
              </a:spcBef>
            </a:pPr>
            <a:r>
              <a:rPr lang="nb-NO" sz="2400" dirty="0" smtClean="0"/>
              <a:t>Onsdag 6. september 2017 kl. 18.00 – 20.00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Trygt og godt skolemiljø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Skolens ansvar i forbindelse med krenkelser, som mobbing og trakassering</a:t>
            </a:r>
          </a:p>
        </p:txBody>
      </p:sp>
    </p:spTree>
    <p:extLst>
      <p:ext uri="{BB962C8B-B14F-4D97-AF65-F5344CB8AC3E}">
        <p14:creationId xmlns:p14="http://schemas.microsoft.com/office/powerpoint/2010/main" val="13728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11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803334" y="1088740"/>
            <a:ext cx="3910806" cy="4602511"/>
          </a:xfrm>
        </p:spPr>
        <p:txBody>
          <a:bodyPr/>
          <a:lstStyle/>
          <a:p>
            <a:pPr marL="0" indent="0">
              <a:buNone/>
            </a:pPr>
            <a:r>
              <a:rPr lang="nb-NO" sz="3900" b="1"/>
              <a:t>Alle elever </a:t>
            </a:r>
            <a:r>
              <a:rPr lang="nb-NO" sz="3467"/>
              <a:t>har rett til et </a:t>
            </a:r>
            <a:r>
              <a:rPr lang="nb-NO" sz="3900" b="1"/>
              <a:t>trygt og godt skolemiljø</a:t>
            </a:r>
            <a:r>
              <a:rPr lang="nb-NO" sz="3467"/>
              <a:t> som fremmer helse, trivsel og læring</a:t>
            </a:r>
          </a:p>
          <a:p>
            <a:pPr marL="0" indent="0">
              <a:buNone/>
            </a:pPr>
            <a:r>
              <a:rPr lang="nb-NO" sz="3467"/>
              <a:t>  </a:t>
            </a:r>
            <a:endParaRPr lang="nb-NO"/>
          </a:p>
          <a:p>
            <a:pPr marL="0" indent="0" algn="r">
              <a:buNone/>
            </a:pPr>
            <a:r>
              <a:rPr lang="nb-NO" sz="1733"/>
              <a:t>– Opplæringsloven kapittel 9A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r="10736"/>
          <a:stretch/>
        </p:blipFill>
        <p:spPr>
          <a:xfrm>
            <a:off x="5109017" y="640483"/>
            <a:ext cx="4796983" cy="561715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740253" y="6019487"/>
            <a:ext cx="1165747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67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38918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2194" y="773214"/>
            <a:ext cx="8420101" cy="1012527"/>
          </a:xfrm>
        </p:spPr>
        <p:txBody>
          <a:bodyPr/>
          <a:lstStyle/>
          <a:p>
            <a:r>
              <a:rPr lang="nb-NO" sz="3467"/>
              <a:t>Nye bestemmelser i opplæringsloven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12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600" dirty="0"/>
              <a:t>Nulltoleranse mot krenkelser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600" dirty="0"/>
              <a:t>Skjerpet aktivitetsplikt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600" dirty="0"/>
              <a:t>Skolen skal lage en aktivitetsplan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600" dirty="0"/>
              <a:t>Ny klageordning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600" dirty="0"/>
              <a:t>Informasjonsplikt til foresatte og elever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0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12456" y="928854"/>
            <a:ext cx="4353278" cy="1012527"/>
          </a:xfrm>
        </p:spPr>
        <p:txBody>
          <a:bodyPr/>
          <a:lstStyle/>
          <a:p>
            <a:r>
              <a:rPr lang="nb-NO"/>
              <a:t>Bestemmelsene gjelder: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13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5109017" y="1941381"/>
            <a:ext cx="4356716" cy="3828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n-NO" dirty="0"/>
              <a:t>For grunnskoler og videregående skoler</a:t>
            </a:r>
          </a:p>
          <a:p>
            <a:pPr marL="0" indent="0">
              <a:buNone/>
            </a:pPr>
            <a:endParaRPr lang="nn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På </a:t>
            </a:r>
            <a:r>
              <a:rPr lang="nn-NO" dirty="0"/>
              <a:t>skolen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dirty="0"/>
              <a:t>Skoleveien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dirty="0"/>
              <a:t>Aktivitetsskolen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dirty="0" err="1"/>
              <a:t>Leksehjelpsordninger</a:t>
            </a:r>
            <a:r>
              <a:rPr lang="nn-NO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dirty="0"/>
              <a:t>Andre aktiviteter i skolens regi </a:t>
            </a:r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r="21122"/>
          <a:stretch/>
        </p:blipFill>
        <p:spPr>
          <a:xfrm>
            <a:off x="0" y="642938"/>
            <a:ext cx="4836537" cy="557212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-44967" y="6012375"/>
            <a:ext cx="1165747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67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1388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06939" y="789486"/>
            <a:ext cx="5058794" cy="1012527"/>
          </a:xfrm>
        </p:spPr>
        <p:txBody>
          <a:bodyPr/>
          <a:lstStyle/>
          <a:p>
            <a:r>
              <a:rPr lang="nb-NO" sz="3033"/>
              <a:t>Skolens ansvar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14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4406939" y="1941381"/>
            <a:ext cx="5058794" cy="3828256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83A9"/>
              </a:buClr>
              <a:buNone/>
            </a:pPr>
            <a:r>
              <a:rPr lang="nb-NO"/>
              <a:t>Å fremme et trygt og godt skolemiljø, og å forebygge og håndtere mobbing og andre krenkelser er </a:t>
            </a:r>
            <a:r>
              <a:rPr lang="nb-NO" sz="2600"/>
              <a:t>skolens ansvar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Skolen skal jobbe kontinuerlig og systematisk for å fremme elevenes helse, miljø og trygghet.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Rektor har ansvar for at dette blir gjort.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29257"/>
          <a:stretch/>
        </p:blipFill>
        <p:spPr>
          <a:xfrm>
            <a:off x="-9113" y="611475"/>
            <a:ext cx="4244782" cy="561486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-44967" y="5992947"/>
            <a:ext cx="1165747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67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29734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2194" y="1400775"/>
            <a:ext cx="4768902" cy="1012527"/>
          </a:xfrm>
        </p:spPr>
        <p:txBody>
          <a:bodyPr/>
          <a:lstStyle/>
          <a:p>
            <a:r>
              <a:rPr lang="nb-NO" sz="3033"/>
              <a:t>Nulltoleranse mot krenking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15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042194" y="2415563"/>
            <a:ext cx="4378858" cy="31207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/>
              <a:t>Skolen har </a:t>
            </a:r>
            <a:r>
              <a:rPr lang="nb-NO" b="1"/>
              <a:t>nulltoleranse</a:t>
            </a:r>
            <a:r>
              <a:rPr lang="nb-NO"/>
              <a:t> mot krenking, som mobbing, vold, diskriminering og trakassering.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Det er elevenes egen opplevelse som er avgjørende. 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r="36927"/>
          <a:stretch/>
        </p:blipFill>
        <p:spPr>
          <a:xfrm>
            <a:off x="5849549" y="640465"/>
            <a:ext cx="4056451" cy="557212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804493" y="6010969"/>
            <a:ext cx="1165747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67"/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20975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2194" y="932723"/>
            <a:ext cx="8420101" cy="1014113"/>
          </a:xfrm>
        </p:spPr>
        <p:txBody>
          <a:bodyPr/>
          <a:lstStyle/>
          <a:p>
            <a:pPr>
              <a:spcBef>
                <a:spcPts val="650"/>
              </a:spcBef>
            </a:pPr>
            <a:r>
              <a:rPr lang="nb-NO" sz="3900"/>
              <a:t>Skjerpet aktivitetsplikt</a:t>
            </a:r>
            <a:r>
              <a:rPr lang="nb-NO" sz="3033"/>
              <a:t/>
            </a:r>
            <a:br>
              <a:rPr lang="nb-NO" sz="3033"/>
            </a:br>
            <a:r>
              <a:rPr lang="nb-NO" sz="3033"/>
              <a:t>– elev som krenker elev</a:t>
            </a:r>
            <a:br>
              <a:rPr lang="nb-NO" sz="3033"/>
            </a:br>
            <a:endParaRPr lang="nb-NO" sz="3033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16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042194" y="2102853"/>
            <a:ext cx="3286737" cy="4271994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Alle </a:t>
            </a:r>
            <a:r>
              <a:rPr lang="nb-NO" sz="1517"/>
              <a:t>som</a:t>
            </a:r>
            <a:r>
              <a:rPr lang="nb-NO"/>
              <a:t> jobber på skolen </a:t>
            </a:r>
            <a:r>
              <a:rPr lang="nb-NO" sz="1517"/>
              <a:t>skal: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17" b="1"/>
              <a:t>Følge med </a:t>
            </a:r>
            <a:r>
              <a:rPr lang="nb-NO" sz="1517"/>
              <a:t>på om elevene har et trygt og godt skolemiljø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17" b="1"/>
              <a:t>Gripe inn </a:t>
            </a:r>
            <a:r>
              <a:rPr lang="nb-NO" sz="1517"/>
              <a:t>mot krenkende adferd dersom det er mulig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17" b="1"/>
              <a:t>Varsle rektor </a:t>
            </a:r>
            <a:r>
              <a:rPr lang="nb-NO" sz="1517"/>
              <a:t>dersom de får mistanke om / kjennskap til at en elev ikke har et trygt og godt skolemiljø. I alvorlige tilfeller skal rektor varsle skoleeier </a:t>
            </a:r>
          </a:p>
        </p:txBody>
      </p:sp>
      <p:sp>
        <p:nvSpPr>
          <p:cNvPr id="6" name="Plassholder for tekst 4"/>
          <p:cNvSpPr txBox="1">
            <a:spLocks/>
          </p:cNvSpPr>
          <p:nvPr/>
        </p:nvSpPr>
        <p:spPr>
          <a:xfrm>
            <a:off x="5109018" y="2102853"/>
            <a:ext cx="3286737" cy="4253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90500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588" indent="-204788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3038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indent="-18732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64" lvl="1" indent="0">
              <a:buNone/>
            </a:pPr>
            <a:r>
              <a:rPr lang="nb-NO" sz="1950"/>
              <a:t>Skolen</a:t>
            </a:r>
            <a:r>
              <a:rPr lang="nb-NO" sz="1517"/>
              <a:t> skal: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17" b="1"/>
              <a:t>Undersøke: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17"/>
              <a:t>Ved mistanke om / kjennskap til at en elev ikke har et trygt og godt skolemiljø, skal skolen snarest mulig undersøke saken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17" b="1"/>
              <a:t>Sette inn tiltak: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17"/>
              <a:t>Så langt det finnes egnede tiltak skal skolen sørge for at eleven har et trygt og godt skolemiljø.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17"/>
              <a:t>Skolen skal lage en skriftlig aktivitetsplan når det skal gjøres tiltak i en sak</a:t>
            </a:r>
          </a:p>
          <a:p>
            <a:endParaRPr lang="nb-NO" sz="1950"/>
          </a:p>
        </p:txBody>
      </p:sp>
    </p:spTree>
    <p:extLst>
      <p:ext uri="{BB962C8B-B14F-4D97-AF65-F5344CB8AC3E}">
        <p14:creationId xmlns:p14="http://schemas.microsoft.com/office/powerpoint/2010/main" val="11145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  <p:extLst/>
          </p:nvPr>
        </p:nvSpPr>
        <p:spPr>
          <a:xfrm>
            <a:off x="1045633" y="851033"/>
            <a:ext cx="8420101" cy="1407836"/>
          </a:xfrm>
        </p:spPr>
        <p:txBody>
          <a:bodyPr/>
          <a:lstStyle/>
          <a:p>
            <a:r>
              <a:rPr lang="nb-NO" sz="3467"/>
              <a:t>Skjerpet aktivitetsplikt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nb-NO"/>
              <a:t>– dersom en som jobber på skolen krenker en elev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17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  <p:extLst/>
          </p:nvPr>
        </p:nvSpPr>
        <p:spPr>
          <a:xfrm>
            <a:off x="1042194" y="2258870"/>
            <a:ext cx="8423540" cy="3510768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/>
              <a:t>Dersom en som jobber på skolen får mistanke om eller kjennskap til at en annen som jobber på skolen utsetter en elev for krenkelser: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Vedkommende skal straks varsle rektor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Rektor varsler skoleeier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Er det en i skolens ledelse som krenker, kan skoleeier varsles direkte</a:t>
            </a:r>
          </a:p>
        </p:txBody>
      </p:sp>
    </p:spTree>
    <p:extLst>
      <p:ext uri="{BB962C8B-B14F-4D97-AF65-F5344CB8AC3E}">
        <p14:creationId xmlns:p14="http://schemas.microsoft.com/office/powerpoint/2010/main" val="4007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2354" y="854714"/>
            <a:ext cx="3988815" cy="1012527"/>
          </a:xfrm>
        </p:spPr>
        <p:txBody>
          <a:bodyPr/>
          <a:lstStyle/>
          <a:p>
            <a:r>
              <a:rPr lang="nb-NO" sz="3467"/>
              <a:t>Hva kan du som foresatt gjøre?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18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042194" y="2102853"/>
            <a:ext cx="3988815" cy="3666784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Hvis ditt eller andre barn opplever å ikke ha et trygt og godt skolemiljø: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Ta kontakt med skolen og rektor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Du kan ringe eller sende e-post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Be om et møte med kontaktlærer og/eller rektor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r="24955"/>
          <a:stretch/>
        </p:blipFill>
        <p:spPr>
          <a:xfrm>
            <a:off x="5187026" y="625743"/>
            <a:ext cx="4723417" cy="562319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744696" y="6035361"/>
            <a:ext cx="1165747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67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38672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2194" y="773214"/>
            <a:ext cx="8420101" cy="1012527"/>
          </a:xfrm>
        </p:spPr>
        <p:txBody>
          <a:bodyPr/>
          <a:lstStyle/>
          <a:p>
            <a:r>
              <a:rPr lang="nb-NO" sz="3467"/>
              <a:t>Ny klageordning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19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042194" y="1941379"/>
            <a:ext cx="3620458" cy="3828256"/>
          </a:xfrm>
        </p:spPr>
        <p:txBody>
          <a:bodyPr/>
          <a:lstStyle/>
          <a:p>
            <a:r>
              <a:rPr lang="nb-NO"/>
              <a:t>Dersom dere mener at skolen ikke har oppfylt aktivitetsplikten, kan dere melde saken til Fylkesmannen i Oslo og Akershus.</a:t>
            </a:r>
          </a:p>
          <a:p>
            <a:r>
              <a:rPr lang="nb-NO"/>
              <a:t>Fylkesmannen vil bare behandle saken dersom dere i forkant har tatt opp saken med rektor og det har gått minst fem virkedager fra saken ble tatt opp med rektor.</a:t>
            </a:r>
          </a:p>
          <a:p>
            <a:endParaRPr lang="nb-NO"/>
          </a:p>
        </p:txBody>
      </p:sp>
      <p:sp>
        <p:nvSpPr>
          <p:cNvPr id="6" name="Plassholder for tekst 4"/>
          <p:cNvSpPr txBox="1">
            <a:spLocks/>
          </p:cNvSpPr>
          <p:nvPr/>
        </p:nvSpPr>
        <p:spPr>
          <a:xfrm>
            <a:off x="5391726" y="1941380"/>
            <a:ext cx="3620458" cy="3828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90500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588" indent="-204788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3038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indent="-18732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950"/>
              <a:t>En eventuell klage bør være skriftlig og begrunnet. Konkretisere hva dere er misfornøyde med.</a:t>
            </a:r>
          </a:p>
          <a:p>
            <a:r>
              <a:rPr lang="nb-NO" sz="1950"/>
              <a:t>Hvis fylkesmannen kommer til at skolen ikke har oppfylt aktivitetsplikten sin, kan fylkesmannen i et enkeltvedtak bestemme hva skolen skal gjøre for å sørge for at eleven får et godt og trygt skolemiljø.</a:t>
            </a:r>
          </a:p>
          <a:p>
            <a:endParaRPr lang="nb-NO" sz="1950"/>
          </a:p>
        </p:txBody>
      </p:sp>
    </p:spTree>
    <p:extLst>
      <p:ext uri="{BB962C8B-B14F-4D97-AF65-F5344CB8AC3E}">
        <p14:creationId xmlns:p14="http://schemas.microsoft.com/office/powerpoint/2010/main" val="3236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smtClean="0"/>
              <a:t>Velkommen til foreldremøte for 10. trinn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27301"/>
            <a:ext cx="7747000" cy="32258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Presentasjon</a:t>
            </a:r>
            <a:r>
              <a:rPr lang="nb-NO" dirty="0" smtClean="0"/>
              <a:t>   </a:t>
            </a:r>
            <a:endParaRPr lang="nb-NO" dirty="0"/>
          </a:p>
          <a:p>
            <a:r>
              <a:rPr lang="nb-NO" dirty="0"/>
              <a:t>Lise Byom-Nilssen </a:t>
            </a:r>
            <a:r>
              <a:rPr lang="nb-NO" dirty="0" smtClean="0"/>
              <a:t>- </a:t>
            </a:r>
            <a:r>
              <a:rPr lang="nb-NO" dirty="0"/>
              <a:t>Assisterende </a:t>
            </a:r>
            <a:r>
              <a:rPr lang="nb-NO" dirty="0" smtClean="0"/>
              <a:t>Rektor</a:t>
            </a:r>
          </a:p>
          <a:p>
            <a:r>
              <a:rPr lang="nb-NO" dirty="0" smtClean="0"/>
              <a:t>Tone R. </a:t>
            </a:r>
            <a:r>
              <a:rPr lang="nb-NO" dirty="0"/>
              <a:t>Stølsnes Ravlo </a:t>
            </a:r>
            <a:r>
              <a:rPr lang="nb-NO" dirty="0" smtClean="0"/>
              <a:t>- Avdelingsleder </a:t>
            </a:r>
            <a:r>
              <a:rPr lang="nb-NO" dirty="0"/>
              <a:t>10. </a:t>
            </a:r>
            <a:r>
              <a:rPr lang="nb-NO" dirty="0" smtClean="0"/>
              <a:t>trinn                         </a:t>
            </a:r>
            <a:endParaRPr lang="nb-NO" dirty="0"/>
          </a:p>
          <a:p>
            <a:r>
              <a:rPr lang="nb-NO" dirty="0"/>
              <a:t>Trygve </a:t>
            </a:r>
            <a:r>
              <a:rPr lang="nb-NO" dirty="0" smtClean="0"/>
              <a:t>S. Bredeli - Rådgiver</a:t>
            </a:r>
          </a:p>
          <a:p>
            <a:r>
              <a:rPr lang="nb-NO" dirty="0" smtClean="0"/>
              <a:t>Eirin Granlund - Rådgiver</a:t>
            </a:r>
          </a:p>
          <a:p>
            <a:pPr marL="0" indent="0">
              <a:buNone/>
            </a:pP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                           </a:t>
            </a:r>
          </a:p>
          <a:p>
            <a:endParaRPr lang="nb-NO" sz="2400" dirty="0" smtClean="0"/>
          </a:p>
          <a:p>
            <a:pPr>
              <a:buFontTx/>
              <a:buNone/>
            </a:pPr>
            <a:endParaRPr lang="nb-NO" sz="2400" dirty="0" smtClean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6845300" y="6070600"/>
            <a:ext cx="2595563" cy="407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Nordberg </a:t>
            </a:r>
            <a:r>
              <a:rPr lang="en-US" dirty="0" err="1" smtClean="0"/>
              <a:t>skole</a:t>
            </a:r>
            <a:r>
              <a:rPr lang="en-US" dirty="0" smtClean="0"/>
              <a:t> - Den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starten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fremtiden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3465" y="851034"/>
            <a:ext cx="8420101" cy="1012527"/>
          </a:xfrm>
        </p:spPr>
        <p:txBody>
          <a:bodyPr/>
          <a:lstStyle/>
          <a:p>
            <a:r>
              <a:rPr lang="nb-NO" sz="3467"/>
              <a:t>Eget mobbeombud i Oslo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20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/>
              <a:t>Kjersti Owren er mobbeombud i Oslo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Alle som ønsker hjelp eller veiledning i en mobbesak, kan kontakte mobbeombudet: </a:t>
            </a:r>
            <a:r>
              <a:rPr lang="nb-NO">
                <a:hlinkClick r:id="rId3"/>
              </a:rPr>
              <a:t>mobbeombudet@oslo.kommune.no</a:t>
            </a:r>
            <a:r>
              <a:rPr lang="nb-NO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Mobbeombudet taler barna og elevenes sak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 marL="0" indent="0">
              <a:buNone/>
            </a:pPr>
            <a:r>
              <a:rPr lang="nb-NO" sz="2600"/>
              <a:t>Mobbeombudet kan: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Gi råd om hvordan kontakte skolen i forbindelse med mobbing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Veilede i fastlåste konflikter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Gi bistand for å sikre et trygt og godt miljø for barn og unge</a:t>
            </a:r>
          </a:p>
        </p:txBody>
      </p:sp>
    </p:spTree>
    <p:extLst>
      <p:ext uri="{BB962C8B-B14F-4D97-AF65-F5344CB8AC3E}">
        <p14:creationId xmlns:p14="http://schemas.microsoft.com/office/powerpoint/2010/main" val="4045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633" y="774477"/>
            <a:ext cx="8420101" cy="1012527"/>
          </a:xfrm>
        </p:spPr>
        <p:txBody>
          <a:bodyPr/>
          <a:lstStyle/>
          <a:p>
            <a:r>
              <a:rPr lang="nb-NO" sz="3467"/>
              <a:t>Relevante nettsider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21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  <p:extLst/>
          </p:nvPr>
        </p:nvSpPr>
        <p:spPr>
          <a:xfrm>
            <a:off x="1042194" y="1941381"/>
            <a:ext cx="4066824" cy="3828256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/>
              <a:t>Skolens egen nettside 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hlinkClick r:id="rId3"/>
              </a:rPr>
              <a:t>Nullmobbing.no</a:t>
            </a:r>
            <a:endParaRPr>
              <a:hlinkClick r:id="" action="ppaction://noaction"/>
            </a:endParaRPr>
          </a:p>
          <a:p>
            <a:pPr marL="0" indent="0">
              <a:buNone/>
            </a:pPr>
            <a:r>
              <a:rPr lang="nb-NO">
                <a:hlinkClick r:id="rId3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hlinkClick r:id="rId4"/>
              </a:rPr>
              <a:t>Oslo kommune: Mobbing i skolen</a:t>
            </a:r>
            <a:endParaRPr lang="nb-NO"/>
          </a:p>
          <a:p>
            <a:pPr marL="0" indent="0">
              <a:buNone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hlinkClick r:id="rId5"/>
              </a:rPr>
              <a:t>Opplæringsloven kapittel 9A: Elevenes skolemiljø </a:t>
            </a:r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40667"/>
          <a:stretch/>
        </p:blipFill>
        <p:spPr>
          <a:xfrm>
            <a:off x="5499061" y="642938"/>
            <a:ext cx="4446494" cy="557212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859812" y="6019487"/>
            <a:ext cx="1165747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67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8679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 smtClean="0"/>
              <a:t>Årshjul</a:t>
            </a:r>
            <a:r>
              <a:rPr lang="nb-NO" sz="2800" dirty="0" smtClean="0"/>
              <a:t> </a:t>
            </a:r>
            <a:r>
              <a:rPr lang="nb-NO" sz="2800" dirty="0" err="1" smtClean="0"/>
              <a:t>innsøkning</a:t>
            </a:r>
            <a:r>
              <a:rPr lang="nb-NO" sz="2800" dirty="0" smtClean="0"/>
              <a:t> videregående skole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324100"/>
            <a:ext cx="8393112" cy="3543300"/>
          </a:xfrm>
        </p:spPr>
        <p:txBody>
          <a:bodyPr/>
          <a:lstStyle/>
          <a:p>
            <a:r>
              <a:rPr lang="nb-NO" dirty="0"/>
              <a:t>Arbeide med </a:t>
            </a:r>
            <a:r>
              <a:rPr lang="nb-NO" dirty="0" smtClean="0"/>
              <a:t>heftet, </a:t>
            </a:r>
            <a:r>
              <a:rPr lang="nb-NO" dirty="0"/>
              <a:t>Yrker og utdanning i UDV-timen og viktige nettsteder – hele året</a:t>
            </a:r>
          </a:p>
          <a:p>
            <a:r>
              <a:rPr lang="nb-NO" dirty="0"/>
              <a:t>Info</a:t>
            </a:r>
            <a:r>
              <a:rPr lang="nb-NO" dirty="0" smtClean="0"/>
              <a:t>. korpset</a:t>
            </a:r>
            <a:r>
              <a:rPr lang="nb-NO" dirty="0"/>
              <a:t>, elev- og foreldremøte i Aulaen – 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26. september, kl. 18.00 10A, 10B, 10C og 10D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>                         </a:t>
            </a:r>
            <a:r>
              <a:rPr lang="nb-NO" dirty="0" smtClean="0"/>
              <a:t>kl. 19.15 10E, 10F og 10G</a:t>
            </a:r>
            <a:endParaRPr lang="nb-NO" b="1" dirty="0"/>
          </a:p>
          <a:p>
            <a:r>
              <a:rPr lang="nb-NO" dirty="0"/>
              <a:t>Nye smakebitkurs på vgs – </a:t>
            </a:r>
            <a:r>
              <a:rPr lang="nb-NO" dirty="0" smtClean="0"/>
              <a:t> uke 41 – 44</a:t>
            </a:r>
          </a:p>
          <a:p>
            <a:r>
              <a:rPr lang="nb-NO" dirty="0" smtClean="0"/>
              <a:t>Yrkes </a:t>
            </a:r>
            <a:r>
              <a:rPr lang="nb-NO" dirty="0"/>
              <a:t>og utdanningsmessa i Oslo Spektrum – </a:t>
            </a:r>
            <a:r>
              <a:rPr lang="nb-NO" dirty="0" smtClean="0"/>
              <a:t>7. november</a:t>
            </a:r>
          </a:p>
          <a:p>
            <a:r>
              <a:rPr lang="nb-NO" dirty="0" smtClean="0"/>
              <a:t>Individuell veiledning/gruppeveiledning </a:t>
            </a:r>
            <a:r>
              <a:rPr lang="nb-NO" dirty="0"/>
              <a:t>– </a:t>
            </a:r>
            <a:r>
              <a:rPr lang="nb-NO" dirty="0" smtClean="0"/>
              <a:t>høsten og januar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Åpen skole (kveldstid) – januar og februar</a:t>
            </a:r>
          </a:p>
          <a:p>
            <a:r>
              <a:rPr lang="nb-NO" dirty="0"/>
              <a:t>Innsøking </a:t>
            </a:r>
            <a:r>
              <a:rPr lang="nb-NO" dirty="0" smtClean="0"/>
              <a:t>vgs. i Vigo – </a:t>
            </a:r>
            <a:r>
              <a:rPr lang="nb-NO" dirty="0"/>
              <a:t>før vinterferien (uke 7)</a:t>
            </a:r>
          </a:p>
          <a:p>
            <a:r>
              <a:rPr lang="nb-NO" dirty="0" smtClean="0"/>
              <a:t>Søknadsfrist </a:t>
            </a:r>
            <a:r>
              <a:rPr lang="nb-NO" dirty="0"/>
              <a:t>1. mars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515100" y="5867400"/>
            <a:ext cx="2925763" cy="571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Nordberg </a:t>
            </a:r>
            <a:r>
              <a:rPr lang="en-US" dirty="0" err="1" smtClean="0"/>
              <a:t>skole</a:t>
            </a:r>
            <a:r>
              <a:rPr lang="en-US" dirty="0" smtClean="0"/>
              <a:t> - Den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starten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fremtiden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2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9879" y="1619250"/>
            <a:ext cx="8393112" cy="520700"/>
          </a:xfrm>
        </p:spPr>
        <p:txBody>
          <a:bodyPr/>
          <a:lstStyle/>
          <a:p>
            <a:r>
              <a:rPr lang="nb-NO" dirty="0"/>
              <a:t>N</a:t>
            </a:r>
            <a:r>
              <a:rPr lang="nb-NO" dirty="0" smtClean="0"/>
              <a:t>ettsteder </a:t>
            </a:r>
            <a:r>
              <a:rPr lang="nb-NO" dirty="0"/>
              <a:t>om vgs., yrker og </a:t>
            </a:r>
            <a:r>
              <a:rPr lang="nb-NO" dirty="0" smtClean="0"/>
              <a:t>utdanning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0700" y="2197100"/>
            <a:ext cx="3987800" cy="2002367"/>
          </a:xfrm>
        </p:spPr>
        <p:txBody>
          <a:bodyPr/>
          <a:lstStyle/>
          <a:p>
            <a:r>
              <a:rPr lang="nb-NO" dirty="0" smtClean="0">
                <a:hlinkClick r:id="rId2"/>
              </a:rPr>
              <a:t>www.vilbli.no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>
                <a:hlinkClick r:id="rId3"/>
              </a:rPr>
              <a:t>www.utdanning.no</a:t>
            </a:r>
            <a:endParaRPr lang="nb-NO" dirty="0"/>
          </a:p>
          <a:p>
            <a:r>
              <a:rPr lang="nb-NO" dirty="0" smtClean="0">
                <a:hlinkClick r:id="rId4"/>
              </a:rPr>
              <a:t>www.velgriktig.no</a:t>
            </a:r>
            <a:endParaRPr lang="nb-NO" dirty="0"/>
          </a:p>
          <a:p>
            <a:r>
              <a:rPr lang="nb-NO" dirty="0" smtClean="0">
                <a:hlinkClick r:id="rId5"/>
              </a:rPr>
              <a:t>www.nhoung.no</a:t>
            </a:r>
            <a:endParaRPr lang="nb-NO" dirty="0" smtClean="0"/>
          </a:p>
          <a:p>
            <a:r>
              <a:rPr lang="nb-NO" dirty="0" smtClean="0">
                <a:hlinkClick r:id="rId6"/>
              </a:rPr>
              <a:t>www.samordnaopptak.no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54800" y="5765800"/>
            <a:ext cx="2786063" cy="280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Nordberg </a:t>
            </a:r>
            <a:r>
              <a:rPr lang="en-US" dirty="0" err="1" smtClean="0"/>
              <a:t>skole</a:t>
            </a:r>
            <a:r>
              <a:rPr lang="en-US" dirty="0" smtClean="0"/>
              <a:t> - Den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starten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fremtiden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3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Klasserom til klasseforeldremøtene: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2878138" y="2324100"/>
            <a:ext cx="5707062" cy="36703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10A – rom 18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10B – rom 17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10C – rom 13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10D – rom </a:t>
            </a:r>
            <a:r>
              <a:rPr lang="nb-NO" altLang="nb-NO" dirty="0">
                <a:solidFill>
                  <a:schemeClr val="accent2"/>
                </a:solidFill>
              </a:rPr>
              <a:t>2</a:t>
            </a:r>
            <a:endParaRPr lang="nb-NO" altLang="nb-NO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10E – rom 15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10F – rom 14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nb-NO" altLang="nb-NO" dirty="0" smtClean="0">
                <a:solidFill>
                  <a:schemeClr val="accent2"/>
                </a:solidFill>
              </a:rPr>
              <a:t>Klasse 10G – rom 16</a:t>
            </a:r>
          </a:p>
          <a:p>
            <a:pPr>
              <a:buFontTx/>
              <a:buNone/>
            </a:pPr>
            <a:endParaRPr lang="nb-NO" altLang="nb-NO" dirty="0" smtClean="0"/>
          </a:p>
        </p:txBody>
      </p:sp>
      <p:sp>
        <p:nvSpPr>
          <p:cNvPr id="2150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781800" y="6134100"/>
            <a:ext cx="2659063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900" dirty="0" smtClean="0"/>
              <a:t>Nordberg skole - Den beste starten på fremtiden</a:t>
            </a:r>
            <a:endParaRPr lang="nb-NO" altLang="nb-NO" sz="900" dirty="0"/>
          </a:p>
        </p:txBody>
      </p:sp>
    </p:spTree>
    <p:extLst>
      <p:ext uri="{BB962C8B-B14F-4D97-AF65-F5344CB8AC3E}">
        <p14:creationId xmlns:p14="http://schemas.microsoft.com/office/powerpoint/2010/main" val="13265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574800"/>
            <a:ext cx="8393112" cy="482600"/>
          </a:xfrm>
        </p:spPr>
        <p:txBody>
          <a:bodyPr/>
          <a:lstStyle/>
          <a:p>
            <a:r>
              <a:rPr lang="nb-NO" dirty="0" smtClean="0"/>
              <a:t>Kontaktlærere: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120900"/>
            <a:ext cx="8393112" cy="37465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10A – Karen Margrethe Lind og Leif Jørgen Gjerde</a:t>
            </a:r>
          </a:p>
          <a:p>
            <a:pPr marL="0" indent="0">
              <a:buNone/>
            </a:pPr>
            <a:r>
              <a:rPr lang="nb-NO" dirty="0" smtClean="0"/>
              <a:t>10B – Sunniva Belle Halmøy og Sigurd Enge</a:t>
            </a:r>
          </a:p>
          <a:p>
            <a:pPr marL="0" indent="0">
              <a:buNone/>
            </a:pPr>
            <a:r>
              <a:rPr lang="nb-NO" dirty="0" smtClean="0"/>
              <a:t>10C – Ida Fiske og Anders Skaug</a:t>
            </a:r>
          </a:p>
          <a:p>
            <a:pPr marL="0" indent="0">
              <a:buNone/>
            </a:pPr>
            <a:r>
              <a:rPr lang="nb-NO" dirty="0" smtClean="0"/>
              <a:t>10D – Simen Smestad</a:t>
            </a:r>
          </a:p>
          <a:p>
            <a:pPr marL="0" indent="0">
              <a:buNone/>
            </a:pPr>
            <a:r>
              <a:rPr lang="nb-NO" dirty="0" smtClean="0"/>
              <a:t>10E – Elinor Paaske Sevaldson</a:t>
            </a:r>
          </a:p>
          <a:p>
            <a:pPr marL="0" indent="0">
              <a:buNone/>
            </a:pPr>
            <a:r>
              <a:rPr lang="nb-NO" dirty="0" smtClean="0"/>
              <a:t>10F – Elisabet Gulsvik</a:t>
            </a:r>
          </a:p>
          <a:p>
            <a:pPr marL="0" indent="0">
              <a:buNone/>
            </a:pPr>
            <a:r>
              <a:rPr lang="nb-NO" dirty="0" smtClean="0"/>
              <a:t>10G – Øystein Skau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Faglærere: Victoria Marie Lund, Birgitte Solberg,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             Kaia Thormodsæter og Merete Le Bell</a:t>
            </a:r>
            <a:br>
              <a:rPr lang="nb-NO" dirty="0" smtClean="0"/>
            </a:b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11816" y="6457462"/>
            <a:ext cx="26543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Nordberg </a:t>
            </a:r>
            <a:r>
              <a:rPr lang="en-US" dirty="0" err="1" smtClean="0"/>
              <a:t>skole</a:t>
            </a:r>
            <a:r>
              <a:rPr lang="en-US" dirty="0" smtClean="0"/>
              <a:t> - Den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starten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fremtiden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8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Skolens satsingsområder: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197100"/>
            <a:ext cx="8393112" cy="4045438"/>
          </a:xfrm>
        </p:spPr>
        <p:txBody>
          <a:bodyPr/>
          <a:lstStyle/>
          <a:p>
            <a:pPr marL="0" indent="0">
              <a:buNone/>
            </a:pPr>
            <a:r>
              <a:rPr lang="nb-NO" altLang="nb-NO" b="1" dirty="0" smtClean="0"/>
              <a:t>Resultater</a:t>
            </a:r>
            <a:r>
              <a:rPr lang="nb-NO" altLang="nb-NO" dirty="0" smtClean="0"/>
              <a:t>:</a:t>
            </a:r>
          </a:p>
          <a:p>
            <a:r>
              <a:rPr lang="nb-NO" altLang="nb-NO" dirty="0" smtClean="0"/>
              <a:t>Års-, periode- og lekseplan </a:t>
            </a:r>
          </a:p>
          <a:p>
            <a:r>
              <a:rPr lang="nb-NO" altLang="nb-NO" dirty="0" smtClean="0"/>
              <a:t>Kalender</a:t>
            </a:r>
            <a:endParaRPr lang="nb-NO" altLang="nb-NO" dirty="0"/>
          </a:p>
          <a:p>
            <a:r>
              <a:rPr lang="nb-NO" altLang="nb-NO" dirty="0"/>
              <a:t>Tilpasset </a:t>
            </a:r>
            <a:r>
              <a:rPr lang="nb-NO" altLang="nb-NO" dirty="0" smtClean="0"/>
              <a:t>opplæring</a:t>
            </a:r>
          </a:p>
          <a:p>
            <a:r>
              <a:rPr lang="nb-NO" altLang="nb-NO" dirty="0" smtClean="0"/>
              <a:t>Vurdering for læring </a:t>
            </a:r>
          </a:p>
          <a:p>
            <a:r>
              <a:rPr lang="nb-NO" altLang="nb-NO" dirty="0" smtClean="0"/>
              <a:t>Ungdomstrinn i utvikling;  skriving </a:t>
            </a:r>
            <a:r>
              <a:rPr lang="nb-NO" altLang="nb-NO" dirty="0"/>
              <a:t>i alle fag</a:t>
            </a:r>
          </a:p>
          <a:p>
            <a:r>
              <a:rPr lang="nb-NO" altLang="nb-NO" dirty="0" smtClean="0"/>
              <a:t>Læringsstrategier</a:t>
            </a:r>
          </a:p>
          <a:p>
            <a:r>
              <a:rPr lang="nb-NO" altLang="nb-NO" dirty="0" smtClean="0"/>
              <a:t>Prøvemuntlig </a:t>
            </a:r>
            <a:endParaRPr lang="nb-NO" altLang="nb-NO" dirty="0"/>
          </a:p>
          <a:p>
            <a:r>
              <a:rPr lang="nb-NO" altLang="nb-NO" dirty="0"/>
              <a:t>Ny giv, forsert løp, leksehjelp</a:t>
            </a:r>
          </a:p>
          <a:p>
            <a:r>
              <a:rPr lang="nb-NO" altLang="nb-NO" dirty="0"/>
              <a:t>Eksamensrettet fokus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Forts. skolens satsingsområder: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Livsmestring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Forebyggende arbeid med mål om å forberede og styrke elevene til å: </a:t>
            </a:r>
            <a:endParaRPr lang="nb-NO" dirty="0" smtClean="0"/>
          </a:p>
          <a:p>
            <a:pPr lvl="0"/>
            <a:r>
              <a:rPr lang="nb-NO" dirty="0"/>
              <a:t>k</a:t>
            </a:r>
            <a:r>
              <a:rPr lang="nb-NO" dirty="0" smtClean="0"/>
              <a:t>unne mestre hverdagen på en best mulig måte uten opplevelsen av stress og press</a:t>
            </a:r>
          </a:p>
          <a:p>
            <a:pPr lvl="0"/>
            <a:r>
              <a:rPr lang="nb-NO" dirty="0" smtClean="0"/>
              <a:t>være </a:t>
            </a:r>
            <a:r>
              <a:rPr lang="nb-NO" dirty="0"/>
              <a:t>forberedt på å kunne ta bevisste og gode valg</a:t>
            </a:r>
          </a:p>
          <a:p>
            <a:pPr lvl="0"/>
            <a:r>
              <a:rPr lang="nb-NO" dirty="0"/>
              <a:t>takle ulike utfordringer de møter  </a:t>
            </a:r>
          </a:p>
          <a:p>
            <a:pPr lvl="0"/>
            <a:endParaRPr lang="nb-NO" dirty="0" smtClean="0"/>
          </a:p>
          <a:p>
            <a:pPr marL="0" lvl="0" indent="0">
              <a:buNone/>
            </a:pPr>
            <a:r>
              <a:rPr lang="nb-NO" dirty="0"/>
              <a:t> </a:t>
            </a:r>
            <a:r>
              <a:rPr lang="nb-NO" dirty="0" smtClean="0"/>
              <a:t>    - Det </a:t>
            </a:r>
            <a:r>
              <a:rPr lang="nb-NO" dirty="0"/>
              <a:t>gode </a:t>
            </a:r>
            <a:r>
              <a:rPr lang="nb-NO" dirty="0" smtClean="0"/>
              <a:t>læringsmiljø</a:t>
            </a:r>
          </a:p>
          <a:p>
            <a:pPr marL="0" lvl="0" indent="0">
              <a:buNone/>
            </a:pPr>
            <a:r>
              <a:rPr lang="nb-NO" dirty="0"/>
              <a:t> </a:t>
            </a:r>
            <a:r>
              <a:rPr lang="nb-NO" dirty="0" smtClean="0"/>
              <a:t>    - Personlig </a:t>
            </a:r>
            <a:r>
              <a:rPr lang="nb-NO" dirty="0"/>
              <a:t>og sosial utvikling</a:t>
            </a:r>
          </a:p>
          <a:p>
            <a:pPr marL="0" lvl="0" indent="0">
              <a:buNone/>
            </a:pPr>
            <a:r>
              <a:rPr lang="nb-NO" dirty="0" smtClean="0"/>
              <a:t>     - Valg </a:t>
            </a:r>
            <a:r>
              <a:rPr lang="nb-NO" dirty="0"/>
              <a:t>og beslutninger</a:t>
            </a:r>
          </a:p>
          <a:p>
            <a:pPr marL="0" lvl="0" indent="0">
              <a:buNone/>
            </a:pPr>
            <a:r>
              <a:rPr lang="nb-NO" dirty="0" smtClean="0"/>
              <a:t>     - God </a:t>
            </a:r>
            <a:r>
              <a:rPr lang="nb-NO" dirty="0"/>
              <a:t>helse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1036638" y="1593850"/>
            <a:ext cx="8393112" cy="520700"/>
          </a:xfrm>
        </p:spPr>
        <p:txBody>
          <a:bodyPr/>
          <a:lstStyle/>
          <a:p>
            <a:r>
              <a:rPr lang="nb-NO" altLang="nb-NO" sz="3600" dirty="0" smtClean="0"/>
              <a:t>Hva kan dere forvente av oss?</a:t>
            </a:r>
          </a:p>
        </p:txBody>
      </p:sp>
      <p:sp>
        <p:nvSpPr>
          <p:cNvPr id="15363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900" dirty="0" smtClean="0"/>
          </a:p>
        </p:txBody>
      </p:sp>
      <p:sp>
        <p:nvSpPr>
          <p:cNvPr id="15364" name="Plassholder for bunn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900" smtClean="0"/>
          </a:p>
        </p:txBody>
      </p:sp>
      <p:sp>
        <p:nvSpPr>
          <p:cNvPr id="15365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83919-C43D-403C-8770-9B1E0B930B20}" type="slidenum">
              <a:rPr lang="en-US" altLang="nb-NO" sz="9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nb-NO" sz="900" smtClean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062038" y="2501900"/>
            <a:ext cx="8393112" cy="36703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At vi forholder oss til gjeldende lov- og regelverk og overordnede planer og retningslinjer</a:t>
            </a:r>
          </a:p>
          <a:p>
            <a:pPr>
              <a:defRPr/>
            </a:pPr>
            <a:r>
              <a:rPr lang="nb-NO" dirty="0" smtClean="0"/>
              <a:t>At vi behandler elevene med respekt og fremstår som gode rollemodeller</a:t>
            </a:r>
          </a:p>
          <a:p>
            <a:pPr>
              <a:defRPr/>
            </a:pPr>
            <a:r>
              <a:rPr lang="nb-NO" dirty="0" smtClean="0"/>
              <a:t>At vi skaper forutsigbarhet i læringsarbeidet</a:t>
            </a:r>
          </a:p>
          <a:p>
            <a:pPr>
              <a:defRPr/>
            </a:pPr>
            <a:r>
              <a:rPr lang="nb-NO" dirty="0" smtClean="0"/>
              <a:t>At elevene vet hva som blir vurdert og hva som er vurderingskriteriene</a:t>
            </a:r>
          </a:p>
          <a:p>
            <a:pPr>
              <a:defRPr/>
            </a:pPr>
            <a:r>
              <a:rPr lang="nb-NO" dirty="0" smtClean="0"/>
              <a:t>At vi holder oss oppdatert i forhold til skoleutvikling og fag</a:t>
            </a:r>
          </a:p>
          <a:p>
            <a:pPr>
              <a:defRPr/>
            </a:pPr>
            <a:r>
              <a:rPr lang="nb-NO" dirty="0" smtClean="0"/>
              <a:t>At vi følger opp hver enkelt elev (fravær/fag/sosialt)</a:t>
            </a:r>
          </a:p>
          <a:p>
            <a:pPr>
              <a:defRPr/>
            </a:pPr>
            <a:r>
              <a:rPr lang="nb-NO" dirty="0" smtClean="0"/>
              <a:t>At vi holder dere informert om skolens virksomhet og planer ved bruk av skolens hjemmeside og It's Learning</a:t>
            </a:r>
          </a:p>
          <a:p>
            <a:pPr marL="0" indent="0">
              <a:buFontTx/>
              <a:buNone/>
              <a:defRPr/>
            </a:pPr>
            <a:endParaRPr lang="nb-NO" dirty="0" smtClean="0"/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21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smtClean="0"/>
              <a:t>Hva forventer vi av elevene?</a:t>
            </a:r>
          </a:p>
        </p:txBody>
      </p:sp>
      <p:sp>
        <p:nvSpPr>
          <p:cNvPr id="16389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7BE2B-5DD8-4B64-9BF9-7A205EF0BAEE}" type="slidenum">
              <a:rPr lang="en-US" altLang="nb-NO" sz="9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nb-NO" sz="900" smtClean="0"/>
          </a:p>
        </p:txBody>
      </p:sp>
      <p:sp>
        <p:nvSpPr>
          <p:cNvPr id="16390" name="Plassholder for innhold 1"/>
          <p:cNvSpPr>
            <a:spLocks noGrp="1"/>
          </p:cNvSpPr>
          <p:nvPr>
            <p:ph idx="1"/>
          </p:nvPr>
        </p:nvSpPr>
        <p:spPr>
          <a:xfrm>
            <a:off x="973138" y="2461846"/>
            <a:ext cx="8393112" cy="4053254"/>
          </a:xfrm>
        </p:spPr>
        <p:txBody>
          <a:bodyPr/>
          <a:lstStyle/>
          <a:p>
            <a:r>
              <a:rPr lang="nb-NO" altLang="nb-NO" dirty="0" smtClean="0"/>
              <a:t>At de er positive og gjør sitt beste</a:t>
            </a:r>
          </a:p>
          <a:p>
            <a:r>
              <a:rPr lang="nb-NO" altLang="nb-NO" dirty="0" smtClean="0"/>
              <a:t>At de bidrar til et godt læringsmiljø og et godt sosialt miljø</a:t>
            </a:r>
          </a:p>
          <a:p>
            <a:r>
              <a:rPr lang="nb-NO" altLang="nb-NO" dirty="0" smtClean="0"/>
              <a:t>At de kommer tidsnok til skolen og til timene</a:t>
            </a:r>
          </a:p>
          <a:p>
            <a:r>
              <a:rPr lang="nb-NO" altLang="nb-NO" dirty="0" smtClean="0"/>
              <a:t>At de møter forberedt og har med nødvendig utstyr</a:t>
            </a:r>
          </a:p>
          <a:p>
            <a:r>
              <a:rPr lang="nb-NO" altLang="nb-NO" dirty="0" smtClean="0"/>
              <a:t>At de deltar aktivt i sin egen læring, VFL</a:t>
            </a:r>
          </a:p>
          <a:p>
            <a:r>
              <a:rPr lang="nb-NO" altLang="nb-NO" dirty="0" smtClean="0"/>
              <a:t>At de bidrar til å holde orden på skolen og i skolens utstyr</a:t>
            </a:r>
          </a:p>
          <a:p>
            <a:r>
              <a:rPr lang="nb-NO" altLang="nb-NO" dirty="0" smtClean="0"/>
              <a:t>At de er høflige og oppfører seg ordentlig overfor medelever og voksne</a:t>
            </a:r>
          </a:p>
          <a:p>
            <a:endParaRPr lang="nb-NO" altLang="nb-NO" dirty="0" smtClean="0"/>
          </a:p>
          <a:p>
            <a:pPr marL="0" indent="0">
              <a:buNone/>
            </a:pP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180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smtClean="0"/>
              <a:t>Hva forventer vi av de foresatte?</a:t>
            </a:r>
            <a:r>
              <a:rPr lang="nb-NO" altLang="nb-NO" smtClean="0"/>
              <a:t/>
            </a:r>
            <a:br>
              <a:rPr lang="nb-NO" altLang="nb-NO" smtClean="0"/>
            </a:br>
            <a:endParaRPr lang="nb-NO" altLang="nb-NO" smtClean="0"/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>
          <a:xfrm>
            <a:off x="1049338" y="2425700"/>
            <a:ext cx="8393112" cy="3670300"/>
          </a:xfrm>
        </p:spPr>
        <p:txBody>
          <a:bodyPr/>
          <a:lstStyle/>
          <a:p>
            <a:pPr>
              <a:buFontTx/>
              <a:buChar char="-"/>
            </a:pPr>
            <a:r>
              <a:rPr lang="nb-NO" altLang="nb-NO" dirty="0" smtClean="0"/>
              <a:t>At dere får deres barn på skolen hver dag og til rett tid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melder fra til skolen ved sykdom eller annet fravær (mail/</a:t>
            </a:r>
            <a:r>
              <a:rPr lang="nb-NO" altLang="nb-NO" dirty="0" err="1" smtClean="0"/>
              <a:t>sms</a:t>
            </a:r>
            <a:r>
              <a:rPr lang="nb-NO" altLang="nb-NO" dirty="0" smtClean="0"/>
              <a:t>)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møter opp på møter og utviklingssamtaler 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sørger for at barnet deres møter forberedt, har med utstyr og matpakke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samarbeider med oss og følger opp beskjeder fra skolen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tar kontakt så fort som mulig hvis barnet har det vanskelig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setter dere inn i skolens mål, planer og retningslinjer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bruker </a:t>
            </a:r>
            <a:r>
              <a:rPr lang="nb-NO" altLang="nb-NO" dirty="0" err="1" smtClean="0"/>
              <a:t>its</a:t>
            </a:r>
            <a:r>
              <a:rPr lang="nb-NO" altLang="nb-NO" dirty="0" smtClean="0"/>
              <a:t> og holder dere oppdatert på skolens hjemmeside</a:t>
            </a:r>
          </a:p>
          <a:p>
            <a:pPr>
              <a:buFontTx/>
              <a:buChar char="-"/>
            </a:pPr>
            <a:r>
              <a:rPr lang="nb-NO" altLang="nb-NO" dirty="0" smtClean="0"/>
              <a:t>At dere respekterer reglene om permisjon</a:t>
            </a:r>
          </a:p>
          <a:p>
            <a:pPr>
              <a:buFontTx/>
              <a:buChar char="-"/>
            </a:pPr>
            <a:endParaRPr lang="nb-NO" altLang="nb-NO" dirty="0" smtClean="0"/>
          </a:p>
        </p:txBody>
      </p:sp>
      <p:sp>
        <p:nvSpPr>
          <p:cNvPr id="1741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2081C-B7D1-4DFB-9526-610257EF30EE}" type="slidenum">
              <a:rPr lang="en-US" altLang="nb-NO" sz="9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nb-NO" sz="900" smtClean="0"/>
          </a:p>
        </p:txBody>
      </p:sp>
    </p:spTree>
    <p:extLst>
      <p:ext uri="{BB962C8B-B14F-4D97-AF65-F5344CB8AC3E}">
        <p14:creationId xmlns:p14="http://schemas.microsoft.com/office/powerpoint/2010/main" val="30143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Diverse 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 fag er </a:t>
            </a:r>
            <a:r>
              <a:rPr lang="nb-NO" dirty="0" err="1" smtClean="0"/>
              <a:t>avgangsfag</a:t>
            </a:r>
            <a:r>
              <a:rPr lang="nb-NO" dirty="0" smtClean="0"/>
              <a:t> i 10. klasse, bortsett fra musikk, mat og helse og evt. valgfag.</a:t>
            </a:r>
          </a:p>
          <a:p>
            <a:r>
              <a:rPr lang="nb-NO" dirty="0" smtClean="0"/>
              <a:t>Eksamen – alle kommer opp i skriftlig og muntlig eksamen mai/juni</a:t>
            </a:r>
          </a:p>
          <a:p>
            <a:r>
              <a:rPr lang="nb-NO" dirty="0" smtClean="0"/>
              <a:t>Fravær – kontaktlærer kan gi fri til en dag</a:t>
            </a:r>
          </a:p>
          <a:p>
            <a:r>
              <a:rPr lang="nb-NO" dirty="0" smtClean="0"/>
              <a:t>Samarbeid hjem – skole</a:t>
            </a:r>
            <a:br>
              <a:rPr lang="nb-NO" dirty="0" smtClean="0"/>
            </a:br>
            <a:r>
              <a:rPr lang="nb-NO" dirty="0" smtClean="0"/>
              <a:t>- foreldremøte</a:t>
            </a:r>
            <a:br>
              <a:rPr lang="nb-NO" dirty="0" smtClean="0"/>
            </a:br>
            <a:r>
              <a:rPr lang="nb-NO" dirty="0" smtClean="0"/>
              <a:t>- elevsamtaler</a:t>
            </a:r>
            <a:br>
              <a:rPr lang="nb-NO" dirty="0" smtClean="0"/>
            </a:br>
            <a:r>
              <a:rPr lang="nb-NO" dirty="0" smtClean="0"/>
              <a:t>- tilbakemeldinger på </a:t>
            </a:r>
            <a:r>
              <a:rPr lang="nb-NO" dirty="0" err="1" smtClean="0"/>
              <a:t>its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utviklingssamtaler</a:t>
            </a:r>
          </a:p>
          <a:p>
            <a:r>
              <a:rPr lang="nb-NO" dirty="0" smtClean="0"/>
              <a:t>Siste skoledag og vitnemålsutdeling er onsdag 20. juni</a:t>
            </a:r>
            <a:br>
              <a:rPr lang="nb-NO" dirty="0" smtClean="0"/>
            </a:br>
            <a:r>
              <a:rPr lang="nb-NO" dirty="0" smtClean="0"/>
              <a:t>            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Nordberg skole - Den beste starten på fremtiden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1901"/>
      </p:ext>
    </p:extLst>
  </p:cSld>
  <p:clrMapOvr>
    <a:masterClrMapping/>
  </p:clrMapOvr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Ude_skoler</Template>
  <TotalTime>2416</TotalTime>
  <Words>1156</Words>
  <Application>Microsoft Office PowerPoint</Application>
  <PresentationFormat>A4 (210 x 297 mm)</PresentationFormat>
  <Paragraphs>208</Paragraphs>
  <Slides>24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.AppleSystemUIFont</vt:lpstr>
      <vt:lpstr>Arial</vt:lpstr>
      <vt:lpstr>Times</vt:lpstr>
      <vt:lpstr>Times New Roman</vt:lpstr>
      <vt:lpstr>Wingdings</vt:lpstr>
      <vt:lpstr>Ude_skoler</vt:lpstr>
      <vt:lpstr>Velkommen til foreldremøte for 10. trinn  på  Nordberg skole </vt:lpstr>
      <vt:lpstr>Velkommen til foreldremøte for 10. trinn</vt:lpstr>
      <vt:lpstr>Kontaktlærere:</vt:lpstr>
      <vt:lpstr>Skolens satsingsområder:</vt:lpstr>
      <vt:lpstr>Forts. skolens satsingsområder:</vt:lpstr>
      <vt:lpstr>Hva kan dere forvente av oss?</vt:lpstr>
      <vt:lpstr>Hva forventer vi av elevene?</vt:lpstr>
      <vt:lpstr>Hva forventer vi av de foresatte? </vt:lpstr>
      <vt:lpstr>Diverse informasjon</vt:lpstr>
      <vt:lpstr>Trygt og godt skolemiljø </vt:lpstr>
      <vt:lpstr>PowerPoint-presentasjon</vt:lpstr>
      <vt:lpstr>Nye bestemmelser i opplæringsloven </vt:lpstr>
      <vt:lpstr>Bestemmelsene gjelder: </vt:lpstr>
      <vt:lpstr>Skolens ansvar </vt:lpstr>
      <vt:lpstr>Nulltoleranse mot krenking</vt:lpstr>
      <vt:lpstr>Skjerpet aktivitetsplikt – elev som krenker elev </vt:lpstr>
      <vt:lpstr>Skjerpet aktivitetsplikt – dersom en som jobber på skolen krenker en elev </vt:lpstr>
      <vt:lpstr>Hva kan du som foresatt gjøre? </vt:lpstr>
      <vt:lpstr>Ny klageordning </vt:lpstr>
      <vt:lpstr>Eget mobbeombud i Oslo </vt:lpstr>
      <vt:lpstr>Relevante nettsider </vt:lpstr>
      <vt:lpstr>Årshjul innsøkning videregående skole</vt:lpstr>
      <vt:lpstr>Nettsteder om vgs., yrker og utdanning</vt:lpstr>
      <vt:lpstr>Klasserom til klasseforeldremøtene:</vt:lpstr>
    </vt:vector>
  </TitlesOfParts>
  <Company>Utdanningsetaten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Overgang til Nordberg skole</dc:title>
  <dc:creator>kbjellaa</dc:creator>
  <cp:lastModifiedBy>Hanne Bender Grønstad</cp:lastModifiedBy>
  <cp:revision>175</cp:revision>
  <cp:lastPrinted>2017-09-06T14:29:59Z</cp:lastPrinted>
  <dcterms:created xsi:type="dcterms:W3CDTF">2007-04-11T06:44:44Z</dcterms:created>
  <dcterms:modified xsi:type="dcterms:W3CDTF">2017-09-07T13:13:23Z</dcterms:modified>
</cp:coreProperties>
</file>